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9" r:id="rId3"/>
    <p:sldId id="261" r:id="rId4"/>
    <p:sldId id="281" r:id="rId5"/>
    <p:sldId id="282" r:id="rId6"/>
    <p:sldId id="287" r:id="rId7"/>
    <p:sldId id="286" r:id="rId8"/>
    <p:sldId id="269" r:id="rId9"/>
    <p:sldId id="288" r:id="rId10"/>
    <p:sldId id="275" r:id="rId11"/>
    <p:sldId id="289" r:id="rId12"/>
    <p:sldId id="277" r:id="rId13"/>
    <p:sldId id="29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51" autoAdjust="0"/>
    <p:restoredTop sz="99467" autoAdjust="0"/>
  </p:normalViewPr>
  <p:slideViewPr>
    <p:cSldViewPr>
      <p:cViewPr varScale="1">
        <p:scale>
          <a:sx n="83" d="100"/>
          <a:sy n="83" d="100"/>
        </p:scale>
        <p:origin x="23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4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08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076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This template can be used as a starter file for presenting training materials in a group setting.</a:t>
            </a:r>
          </a:p>
          <a:p>
            <a:endParaRPr lang="en-US" dirty="0" smtClean="0"/>
          </a:p>
          <a:p>
            <a:pPr lvl="0"/>
            <a:r>
              <a:rPr lang="en-US" sz="1200" b="1" dirty="0" smtClean="0"/>
              <a:t>Sections</a:t>
            </a:r>
            <a:endParaRPr lang="en-US" sz="1200" b="0" dirty="0" smtClean="0"/>
          </a:p>
          <a:p>
            <a:pPr lvl="0"/>
            <a:r>
              <a:rPr lang="en-US" sz="1200" b="0" dirty="0" smtClean="0"/>
              <a:t>Right-click on a slide to add sections.</a:t>
            </a:r>
            <a:r>
              <a:rPr lang="en-US" sz="1200" b="0" baseline="0" dirty="0" smtClean="0"/>
              <a:t> Sections can help to organize your slides or facilitate collaboration between multiple authors.</a:t>
            </a:r>
            <a:endParaRPr lang="en-US" sz="1200" b="0" dirty="0" smtClean="0"/>
          </a:p>
          <a:p>
            <a:pPr lvl="0"/>
            <a:endParaRPr lang="en-US" sz="1200" b="1" dirty="0" smtClean="0"/>
          </a:p>
          <a:p>
            <a:pPr lvl="0"/>
            <a:r>
              <a:rPr lang="en-US" sz="1200" b="1" dirty="0" smtClean="0"/>
              <a:t>Notes</a:t>
            </a:r>
          </a:p>
          <a:p>
            <a:pPr lvl="0"/>
            <a:r>
              <a:rPr lang="en-US" sz="1200" dirty="0" smtClean="0"/>
              <a:t>Use the Notes section for delivery notes or to provide additional details for the audience.</a:t>
            </a:r>
            <a:r>
              <a:rPr lang="en-US" sz="1200" baseline="0" dirty="0" smtClean="0"/>
              <a:t> View these notes in Presentation View during your presentation. </a:t>
            </a:r>
          </a:p>
          <a:p>
            <a:pPr lvl="0">
              <a:buFontTx/>
              <a:buNone/>
            </a:pPr>
            <a:r>
              <a:rPr lang="en-US" sz="1200" dirty="0" smtClean="0"/>
              <a:t>Keep in mind the font size (important for accessibility, visibility, videotaping, and online production)</a:t>
            </a:r>
          </a:p>
          <a:p>
            <a:pPr lvl="0"/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Coordinated colors </a:t>
            </a:r>
          </a:p>
          <a:p>
            <a:pPr lvl="0">
              <a:buFontTx/>
              <a:buNone/>
            </a:pPr>
            <a:r>
              <a:rPr lang="en-US" sz="1200" dirty="0" smtClean="0"/>
              <a:t>Pay particular attention to the graphs, charts, and text boxes.</a:t>
            </a:r>
            <a:r>
              <a:rPr lang="en-US" sz="1200" baseline="0" dirty="0" smtClean="0"/>
              <a:t> </a:t>
            </a:r>
            <a:endParaRPr lang="en-US" sz="1200" dirty="0" smtClean="0"/>
          </a:p>
          <a:p>
            <a:pPr lvl="0"/>
            <a:r>
              <a:rPr lang="en-US" sz="1200" dirty="0" smtClean="0"/>
              <a:t>Consider that attendees will print in black and white or grayscale. Run a test print to make sure your colors work when printed in pure black and white and grayscale.</a:t>
            </a:r>
          </a:p>
          <a:p>
            <a:pPr lvl="0">
              <a:buFontTx/>
              <a:buNone/>
            </a:pPr>
            <a:endParaRPr lang="en-US" sz="1200" dirty="0" smtClean="0"/>
          </a:p>
          <a:p>
            <a:pPr lvl="0">
              <a:buFontTx/>
              <a:buNone/>
            </a:pPr>
            <a:r>
              <a:rPr lang="en-US" sz="1200" b="1" dirty="0" smtClean="0"/>
              <a:t>Graphics, tables, and graphs</a:t>
            </a:r>
          </a:p>
          <a:p>
            <a:pPr lvl="0"/>
            <a:r>
              <a:rPr lang="en-US" sz="1200" dirty="0" smtClean="0"/>
              <a:t>Keep it simple: If possible, use consistent, non-distracting styles and colors.</a:t>
            </a:r>
          </a:p>
          <a:p>
            <a:pPr lvl="0"/>
            <a:r>
              <a:rPr lang="en-US" sz="1200" dirty="0" smtClean="0"/>
              <a:t>Label all graphs and tables.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0428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RBC – PyP</a:t>
            </a:r>
            <a:r>
              <a:rPr lang="en-CA" baseline="0" dirty="0" smtClean="0"/>
              <a:t> (Pursue Your Potential) = persons with disabilities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06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1987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1988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B44A5F-6CE4-493C-A0D7-6834FF76660C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419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19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4"/>
            <a:ext cx="6261652" cy="4554823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5386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OHRC – addresses discrimination;  requirement is to accommodate</a:t>
            </a:r>
            <a:r>
              <a:rPr lang="en-C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people w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ith disabilities to the point of undue hardships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Accessibility for Ontarian Disabilities Act 2005: Customer Service, Employment, Info &amp; Communications, Transportation, Design of public spaces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Accessibility Standard for Employment</a:t>
            </a:r>
            <a:r>
              <a:rPr lang="en-CA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included in the</a:t>
            </a: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Integrated Accessibility Standards Regulation 191/11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237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Reflectivity</a:t>
            </a:r>
          </a:p>
          <a:p>
            <a:endParaRPr lang="en-US" dirty="0" smtClean="0"/>
          </a:p>
          <a:p>
            <a:r>
              <a:rPr lang="en-US" dirty="0" smtClean="0"/>
              <a:t>http://www.123rf.com</a:t>
            </a:r>
            <a:r>
              <a:rPr lang="en-US" baseline="0" dirty="0" smtClean="0"/>
              <a:t> - pic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093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Disabilities: Vision, Hearing, Deaf-blind, Speech/Language, Learning, Intellectual/Developmental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136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Recruitment</a:t>
            </a:r>
            <a:r>
              <a:rPr lang="en-US" baseline="0" dirty="0" smtClean="0"/>
              <a:t> – inform candidates process modified to accommodate ppl with disabilities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292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Social</a:t>
            </a:r>
            <a:r>
              <a:rPr lang="en-US" baseline="0" dirty="0" smtClean="0"/>
              <a:t> – decrease dependency on social programs e.g. OW, ODSP = increase earning = reduce poverty, spin off effect on the economy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 DuPont 1990 - surveyed 811 employees with disabilities found 90% rated average or better in job performance compared to 95% for employees without disabilities. 1981 DuPont study-2,745 employees with disabilities, found 92% of employees with disabilities rated average or better in job performance compared to 90% of employees without disabilities.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2001 Statistics Canada survey: 90% of people with disabilities did well or better at their jobs than non-disabled co-workers; 86% rated average or better in attendance; staff retention was 72% higher among persons with disabilities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148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6083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6084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51ECC-86A3-4073-ADEB-F5E3C216F85C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460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593861"/>
          </a:xfrm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24490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b="1" dirty="0" smtClean="0"/>
              <a:t>Alexander Graham Bell - </a:t>
            </a:r>
            <a:r>
              <a:rPr lang="en-CA" dirty="0" smtClean="0"/>
              <a:t>Learning Disability, invented the Telephone     </a:t>
            </a:r>
          </a:p>
          <a:p>
            <a:r>
              <a:rPr lang="en-CA" b="1" dirty="0" smtClean="0"/>
              <a:t>Albert Einstein </a:t>
            </a:r>
            <a:r>
              <a:rPr lang="en-CA" b="1" baseline="0" dirty="0" smtClean="0"/>
              <a:t> -</a:t>
            </a:r>
            <a:r>
              <a:rPr lang="en-CA" b="1" dirty="0" smtClean="0"/>
              <a:t> Learning</a:t>
            </a:r>
            <a:r>
              <a:rPr lang="en-CA" b="1" baseline="0" dirty="0" smtClean="0"/>
              <a:t> Disability, </a:t>
            </a:r>
            <a:r>
              <a:rPr lang="en-CA" dirty="0" smtClean="0"/>
              <a:t>Mathematician/Physicist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4800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Reforms needed at</a:t>
            </a:r>
            <a:r>
              <a:rPr lang="en-US" baseline="0" dirty="0" smtClean="0"/>
              <a:t> policy level – support employers &amp; ppl with disabilities to discontinue medicalization of ppl with disabilities in the Labour Market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 smtClean="0"/>
              <a:t>Organizational</a:t>
            </a:r>
            <a:r>
              <a:rPr lang="en-CA" baseline="0" dirty="0" smtClean="0"/>
              <a:t> – recruitment, practices, decn making process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baseline="0" dirty="0" smtClean="0"/>
              <a:t>Physical - accessibility</a:t>
            </a:r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838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>
              <a:defRPr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5600"/>
            <a:ext cx="819467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00" y="1497013"/>
            <a:ext cx="397510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7760" y="1497013"/>
            <a:ext cx="3977640" cy="4759325"/>
          </a:xfrm>
        </p:spPr>
        <p:txBody>
          <a:bodyPr/>
          <a:lstStyle>
            <a:lvl4pPr>
              <a:defRPr baseline="0"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>
              <a:defRPr sz="4000" b="1" cap="small" baseline="0">
                <a:solidFill>
                  <a:srgbClr val="0033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</a:lstStyle>
          <a:p>
            <a:r>
              <a:rPr lang="en-US" dirty="0" smtClean="0"/>
              <a:t>Company Logo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>
              <a:defRPr lang="en-US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400">
                <a:latin typeface="+mn-lt"/>
              </a:defRPr>
            </a:lvl4pPr>
            <a:lvl5pPr>
              <a:defRPr sz="2400"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en-US" smtClean="0"/>
              <a:pPr/>
              <a:t>11/11/2014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62" r:id="rId10"/>
    <p:sldLayoutId id="2147483654" r:id="rId11"/>
    <p:sldLayoutId id="2147483655" r:id="rId12"/>
    <p:sldLayoutId id="2147483663" r:id="rId13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4400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6.w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hyperlink" Target="http://www.mcss.gov.on.ca/en/mcss/programs/accessibility" TargetMode="Externa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antscountycanada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11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3923928" y="5157192"/>
            <a:ext cx="4772528" cy="99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Anita Shiwnath, RSW</a:t>
            </a:r>
          </a:p>
          <a:p>
            <a:r>
              <a:rPr lang="en-US" sz="2400" dirty="0" smtClean="0">
                <a:latin typeface="+mn-lt"/>
              </a:rPr>
              <a:t>November 11, 2014</a:t>
            </a:r>
            <a:endParaRPr lang="en-US" sz="2400" dirty="0"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95736" y="1052736"/>
            <a:ext cx="6624736" cy="2808312"/>
          </a:xfrm>
        </p:spPr>
        <p:txBody>
          <a:bodyPr>
            <a:normAutofit fontScale="90000"/>
          </a:bodyPr>
          <a:lstStyle/>
          <a:p>
            <a:pPr algn="ctr"/>
            <a:r>
              <a:rPr lang="en-CA" sz="1800" dirty="0" smtClean="0"/>
              <a:t/>
            </a:r>
            <a:br>
              <a:rPr lang="en-CA" sz="1800" dirty="0" smtClean="0"/>
            </a:br>
            <a:r>
              <a:rPr lang="en-CA" sz="4000" dirty="0" smtClean="0"/>
              <a:t>Barriers to creating a space for employees with disabilities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2000" dirty="0" smtClean="0"/>
              <a:t/>
            </a:r>
            <a:br>
              <a:rPr lang="en-CA" sz="2000" dirty="0" smtClean="0"/>
            </a:br>
            <a:r>
              <a:rPr lang="en-CA" sz="2000" dirty="0" smtClean="0"/>
              <a:t>What </a:t>
            </a:r>
            <a:r>
              <a:rPr lang="en-CA" sz="2000" dirty="0"/>
              <a:t>t</a:t>
            </a:r>
            <a:r>
              <a:rPr lang="en-CA" sz="2000" dirty="0" smtClean="0"/>
              <a:t>o consider when thinking about immigrants with disabilities</a:t>
            </a:r>
            <a:r>
              <a:rPr lang="en-CA" sz="2400" dirty="0"/>
              <a:t/>
            </a:r>
            <a:br>
              <a:rPr lang="en-CA" sz="2400" dirty="0"/>
            </a:br>
            <a:r>
              <a:rPr lang="en-CA" sz="2400" dirty="0" smtClean="0"/>
              <a:t/>
            </a:r>
            <a:br>
              <a:rPr lang="en-CA" sz="2400" dirty="0" smtClean="0"/>
            </a:br>
            <a:r>
              <a:rPr lang="en-CA" sz="2700" dirty="0" smtClean="0"/>
              <a:t> </a:t>
            </a:r>
            <a:endParaRPr lang="en-CA" sz="2700" dirty="0"/>
          </a:p>
        </p:txBody>
      </p:sp>
    </p:spTree>
    <p:custDataLst>
      <p:tags r:id="rId1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Creating spaces for people with disabilities: Accommodation tools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Set </a:t>
            </a:r>
            <a:r>
              <a:rPr lang="en-US" dirty="0"/>
              <a:t>realistic </a:t>
            </a:r>
            <a:r>
              <a:rPr lang="en-US" dirty="0" smtClean="0"/>
              <a:t>goals - </a:t>
            </a:r>
            <a:r>
              <a:rPr lang="en-US" sz="2200" dirty="0" smtClean="0"/>
              <a:t>? Work packaged/tasks assigned</a:t>
            </a:r>
          </a:p>
          <a:p>
            <a:r>
              <a:rPr lang="en-US" dirty="0" smtClean="0"/>
              <a:t>Recognition system</a:t>
            </a:r>
          </a:p>
          <a:p>
            <a:r>
              <a:rPr lang="en-US" b="1" dirty="0"/>
              <a:t>Educate employers:</a:t>
            </a:r>
            <a:r>
              <a:rPr lang="en-US" dirty="0"/>
              <a:t> patience and understanding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Support </a:t>
            </a:r>
            <a:r>
              <a:rPr lang="en-US" b="1" dirty="0"/>
              <a:t>system for employers and people with disabilities e.g. subsidize transportation, tools, subsidy to employers for hiring people with disabilities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65225229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1995517"/>
            <a:ext cx="74888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800" i="1" dirty="0"/>
              <a:t>Diversity makes for a rich tapestry. We must understand that all the threads of </a:t>
            </a:r>
            <a:r>
              <a:rPr lang="en-CA" sz="2800" i="1" dirty="0" smtClean="0"/>
              <a:t>the tapestry </a:t>
            </a:r>
            <a:r>
              <a:rPr lang="en-CA" sz="2800" i="1" dirty="0"/>
              <a:t>are equal in value, no matter their colour; equal in importance no matter their </a:t>
            </a:r>
            <a:r>
              <a:rPr lang="en-CA" sz="2800" i="1" dirty="0" smtClean="0"/>
              <a:t>texture</a:t>
            </a:r>
            <a:r>
              <a:rPr lang="en-CA" sz="2800" dirty="0" smtClean="0"/>
              <a:t>     </a:t>
            </a:r>
            <a:r>
              <a:rPr lang="en-CA" sz="2800" i="1" dirty="0" smtClean="0"/>
              <a:t>                            					</a:t>
            </a:r>
            <a:r>
              <a:rPr lang="en-CA" sz="2800" dirty="0" smtClean="0"/>
              <a:t>-</a:t>
            </a:r>
            <a:r>
              <a:rPr lang="en-CA" sz="2800" i="1" dirty="0" smtClean="0"/>
              <a:t> </a:t>
            </a:r>
            <a:r>
              <a:rPr lang="en-CA" sz="2800" b="1" dirty="0"/>
              <a:t>Maya Angelou </a:t>
            </a:r>
            <a:endParaRPr lang="en-CA" sz="2800" dirty="0"/>
          </a:p>
        </p:txBody>
      </p:sp>
      <p:pic>
        <p:nvPicPr>
          <p:cNvPr id="1026" name="Picture 2" descr="4060457732_d92f5a518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81128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5211763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15816" y="2060848"/>
            <a:ext cx="4343400" cy="1362075"/>
          </a:xfrm>
        </p:spPr>
        <p:txBody>
          <a:bodyPr>
            <a:normAutofit/>
          </a:bodyPr>
          <a:lstStyle/>
          <a:p>
            <a:r>
              <a:rPr lang="en-CA" sz="6000" dirty="0" smtClean="0"/>
              <a:t>Thank you!</a:t>
            </a:r>
            <a:endParaRPr lang="en-CA" sz="6000" dirty="0"/>
          </a:p>
        </p:txBody>
      </p:sp>
      <p:pic>
        <p:nvPicPr>
          <p:cNvPr id="2050" name="Picture 2" descr="C:\Users\PC\AppData\Local\Microsoft\Windows\Temporary Internet Files\Content.IE5\B74BMOUZ\MC900333678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933056"/>
            <a:ext cx="2160240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1455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 dirty="0" smtClean="0"/>
              <a:t>Consider…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596413"/>
            <a:ext cx="8077200" cy="4784915"/>
          </a:xfrm>
        </p:spPr>
        <p:txBody>
          <a:bodyPr>
            <a:normAutofit fontScale="77500" lnSpcReduction="20000"/>
          </a:bodyPr>
          <a:lstStyle/>
          <a:p>
            <a:r>
              <a:rPr lang="en-CA" dirty="0"/>
              <a:t>1 in 7 </a:t>
            </a:r>
            <a:r>
              <a:rPr lang="en-CA" dirty="0" smtClean="0"/>
              <a:t>people in Ontario have a disability </a:t>
            </a:r>
          </a:p>
          <a:p>
            <a:pPr marL="0" indent="0">
              <a:buNone/>
            </a:pPr>
            <a:r>
              <a:rPr lang="en-CA" dirty="0" smtClean="0"/>
              <a:t>  </a:t>
            </a:r>
          </a:p>
          <a:p>
            <a:r>
              <a:rPr lang="en-CA" dirty="0" smtClean="0"/>
              <a:t>In 2036 it is estimated that 1 </a:t>
            </a:r>
            <a:r>
              <a:rPr lang="en-CA" dirty="0"/>
              <a:t>in </a:t>
            </a:r>
            <a:r>
              <a:rPr lang="en-CA" dirty="0" smtClean="0"/>
              <a:t>5 will have a disability  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Estimated in 2031, 6M </a:t>
            </a:r>
            <a:r>
              <a:rPr lang="en-CA" dirty="0"/>
              <a:t>Ontarians </a:t>
            </a:r>
            <a:r>
              <a:rPr lang="en-CA" dirty="0" smtClean="0"/>
              <a:t>with a disability will need </a:t>
            </a:r>
            <a:r>
              <a:rPr lang="en-CA" dirty="0"/>
              <a:t>access to </a:t>
            </a:r>
            <a:r>
              <a:rPr lang="en-CA" dirty="0" smtClean="0"/>
              <a:t>employment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Projected </a:t>
            </a:r>
            <a:r>
              <a:rPr lang="en-CA" dirty="0"/>
              <a:t>increase of employment income in </a:t>
            </a:r>
            <a:r>
              <a:rPr lang="en-CA" dirty="0" smtClean="0"/>
              <a:t>ON </a:t>
            </a:r>
            <a:r>
              <a:rPr lang="en-CA" dirty="0"/>
              <a:t>= $618M </a:t>
            </a:r>
            <a:endParaRPr lang="en-CA" dirty="0" smtClean="0"/>
          </a:p>
          <a:p>
            <a:pPr marL="0" indent="0">
              <a:buNone/>
            </a:pPr>
            <a:endParaRPr lang="en-CA" sz="1300" dirty="0"/>
          </a:p>
          <a:p>
            <a:pPr marL="0" indent="0">
              <a:buNone/>
            </a:pPr>
            <a:endParaRPr lang="en-CA" sz="1300" dirty="0" smtClean="0"/>
          </a:p>
          <a:p>
            <a:pPr marL="0" indent="0">
              <a:buNone/>
            </a:pPr>
            <a:r>
              <a:rPr lang="en-CA" sz="1300" dirty="0" smtClean="0"/>
              <a:t>    </a:t>
            </a:r>
            <a:endParaRPr lang="en-CA" sz="2400" dirty="0" smtClean="0"/>
          </a:p>
          <a:p>
            <a:pPr marL="0" indent="0" algn="ctr">
              <a:buNone/>
            </a:pPr>
            <a:r>
              <a:rPr lang="en-CA" sz="2600" b="1" dirty="0" smtClean="0">
                <a:solidFill>
                  <a:srgbClr val="FF0000"/>
                </a:solidFill>
              </a:rPr>
              <a:t>CMHA (2011) -  being employed “Leading component in promoting positive health “</a:t>
            </a:r>
          </a:p>
          <a:p>
            <a:pPr marL="0" indent="0">
              <a:buNone/>
            </a:pPr>
            <a:endParaRPr lang="en-CA" sz="1300" dirty="0" smtClean="0"/>
          </a:p>
          <a:p>
            <a:pPr marL="0" indent="0">
              <a:buNone/>
            </a:pPr>
            <a:endParaRPr lang="en-CA" sz="1300" dirty="0"/>
          </a:p>
          <a:p>
            <a:pPr marL="0" indent="0">
              <a:buNone/>
            </a:pPr>
            <a:endParaRPr lang="en-CA" sz="1300" dirty="0" smtClean="0"/>
          </a:p>
          <a:p>
            <a:pPr marL="0" indent="0">
              <a:buNone/>
            </a:pPr>
            <a:r>
              <a:rPr lang="en-CA" sz="1300" dirty="0" smtClean="0"/>
              <a:t>Sources: </a:t>
            </a:r>
            <a:r>
              <a:rPr lang="en-CA" sz="1400" dirty="0">
                <a:hlinkClick r:id="rId6"/>
              </a:rPr>
              <a:t>http://</a:t>
            </a:r>
            <a:r>
              <a:rPr lang="en-CA" sz="1400" dirty="0" smtClean="0">
                <a:hlinkClick r:id="rId6"/>
              </a:rPr>
              <a:t>www.mcss.gov.on.ca/en/mcss/programs/accessibility</a:t>
            </a:r>
            <a:r>
              <a:rPr lang="en-CA" sz="1400" dirty="0" smtClean="0"/>
              <a:t>; </a:t>
            </a:r>
            <a:r>
              <a:rPr lang="en-CA" sz="1300" dirty="0" smtClean="0"/>
              <a:t>Integrated </a:t>
            </a:r>
            <a:r>
              <a:rPr lang="en-CA" sz="1300" dirty="0"/>
              <a:t>Accessibility Standards Regulation 191/11</a:t>
            </a:r>
            <a:endParaRPr lang="en-US" sz="1300" dirty="0" smtClean="0"/>
          </a:p>
        </p:txBody>
      </p:sp>
      <p:pic>
        <p:nvPicPr>
          <p:cNvPr id="1028" name="Picture 4" descr="C:\Users\PC\AppData\Local\Microsoft\Windows\Temporary Internet Files\Content.IE5\Q0U980YV\MC900391702[1]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4664"/>
            <a:ext cx="148363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1560" y="404664"/>
            <a:ext cx="8064896" cy="5688632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r>
              <a:rPr lang="en-CA" sz="4000" b="1" dirty="0" smtClean="0"/>
              <a:t>Thoughts …</a:t>
            </a:r>
          </a:p>
          <a:p>
            <a:endParaRPr lang="en-CA" sz="3200" dirty="0" smtClean="0"/>
          </a:p>
          <a:p>
            <a:r>
              <a:rPr lang="en-CA" sz="3200" dirty="0" smtClean="0"/>
              <a:t>What </a:t>
            </a:r>
            <a:r>
              <a:rPr lang="en-CA" sz="3200" dirty="0"/>
              <a:t>is the impact on businesses, policy makers, people with disabilities</a:t>
            </a:r>
            <a:r>
              <a:rPr lang="en-CA" sz="3200" dirty="0" smtClean="0"/>
              <a:t>?</a:t>
            </a:r>
          </a:p>
          <a:p>
            <a:endParaRPr lang="en-CA" sz="3200" dirty="0"/>
          </a:p>
          <a:p>
            <a:r>
              <a:rPr lang="en-CA" sz="3200" dirty="0" smtClean="0"/>
              <a:t>Are we creating opportunities for people with disabilities?</a:t>
            </a:r>
          </a:p>
          <a:p>
            <a:endParaRPr lang="en-CA" sz="3200" dirty="0"/>
          </a:p>
          <a:p>
            <a:r>
              <a:rPr lang="en-CA" sz="3200" dirty="0" smtClean="0"/>
              <a:t>Is meaningful access to employment a public issue or a private issue?</a:t>
            </a:r>
          </a:p>
          <a:p>
            <a:endParaRPr lang="en-CA" sz="3200" dirty="0"/>
          </a:p>
          <a:p>
            <a:r>
              <a:rPr lang="en-CA" sz="3200" dirty="0" smtClean="0"/>
              <a:t>Is the recruitment process equipped to accommodate people with disabilities?</a:t>
            </a:r>
          </a:p>
          <a:p>
            <a:endParaRPr lang="en-CA" sz="3200" dirty="0"/>
          </a:p>
          <a:p>
            <a:endParaRPr lang="en-CA" sz="3200" dirty="0" smtClean="0"/>
          </a:p>
          <a:p>
            <a:r>
              <a:rPr lang="en-CA" sz="3200" dirty="0" smtClean="0"/>
              <a:t> </a:t>
            </a:r>
            <a:endParaRPr lang="en-CA" sz="3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-1380063"/>
            <a:ext cx="7765662" cy="16476125"/>
          </a:xfrm>
          <a:prstGeom prst="rect">
            <a:avLst/>
          </a:prstGeom>
        </p:spPr>
      </p:pic>
      <p:pic>
        <p:nvPicPr>
          <p:cNvPr id="1026" name="Picture 2" descr="http://us.123rf.com/450wm/auremar/auremar1205/auremar1205072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534" y="4797152"/>
            <a:ext cx="2733770" cy="180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9631" y="1700808"/>
            <a:ext cx="7799586" cy="451120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sz="4800" b="1" dirty="0" smtClean="0"/>
              <a:t>Barriers </a:t>
            </a:r>
          </a:p>
          <a:p>
            <a:pPr algn="ctr"/>
            <a:endParaRPr lang="en-US" sz="4800" b="1" dirty="0"/>
          </a:p>
          <a:p>
            <a:pPr algn="ctr"/>
            <a:endParaRPr lang="en-US" sz="4800" b="1" dirty="0" smtClean="0"/>
          </a:p>
          <a:p>
            <a:r>
              <a:rPr lang="en-US" sz="4800" b="1" dirty="0" smtClean="0"/>
              <a:t>      </a:t>
            </a:r>
            <a:r>
              <a:rPr lang="en-US" sz="2000" b="1" dirty="0" smtClean="0"/>
              <a:t>Visible (wheel chair)		Invisible (mental illness)</a:t>
            </a:r>
          </a:p>
          <a:p>
            <a:pPr algn="ctr"/>
            <a:endParaRPr lang="en-US" sz="2000" b="1" dirty="0"/>
          </a:p>
          <a:p>
            <a:pPr algn="ctr"/>
            <a:r>
              <a:rPr lang="en-US" sz="2400" b="1" dirty="0" smtClean="0"/>
              <a:t>Barriers for people with disabilities are multilayered</a:t>
            </a:r>
          </a:p>
          <a:p>
            <a:pPr algn="ctr"/>
            <a:r>
              <a:rPr lang="en-US" sz="2000" b="1" dirty="0" smtClean="0"/>
              <a:t> i.e. perception by society = 40%  of people with MH unemployed</a:t>
            </a:r>
          </a:p>
          <a:p>
            <a:endParaRPr lang="en-US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3568" y="478290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b="1" dirty="0" smtClean="0"/>
              <a:t>Barriers: What are these?</a:t>
            </a:r>
            <a:endParaRPr lang="en-CA" sz="5400" b="1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555776" y="2476254"/>
            <a:ext cx="1763394" cy="146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602088" y="2488408"/>
            <a:ext cx="1548172" cy="1468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970784" y="4437112"/>
            <a:ext cx="117728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5" descr="C:\Users\PC\AppData\Local\Microsoft\Windows\Temporary Internet Files\Content.IE5\XKU48YNR\MM900315780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910" y="1981508"/>
            <a:ext cx="1578545" cy="159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5834" y="1844824"/>
            <a:ext cx="7802590" cy="4176464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 smtClean="0"/>
              <a:t>Perception</a:t>
            </a:r>
            <a:r>
              <a:rPr lang="en-US" sz="2800" dirty="0" smtClean="0"/>
              <a:t> –  how do we ‘see’ people with disabilities?  - stigmatized i.e. unproductive vs ‘normal’ = efficient</a:t>
            </a:r>
          </a:p>
          <a:p>
            <a:endParaRPr lang="en-US" sz="2800" dirty="0"/>
          </a:p>
          <a:p>
            <a:r>
              <a:rPr lang="en-US" sz="2800" b="1" dirty="0" smtClean="0"/>
              <a:t>Diversified &amp; Inclusive workforce</a:t>
            </a:r>
            <a:r>
              <a:rPr lang="en-US" sz="2800" dirty="0" smtClean="0"/>
              <a:t> – are people with disabilities represented in your teams/organization?</a:t>
            </a:r>
          </a:p>
          <a:p>
            <a:endParaRPr lang="en-US" sz="2800" dirty="0"/>
          </a:p>
          <a:p>
            <a:r>
              <a:rPr lang="en-US" sz="2800" b="1" dirty="0" smtClean="0"/>
              <a:t>Talent acquisition process</a:t>
            </a:r>
            <a:r>
              <a:rPr lang="en-US" sz="2800" dirty="0" smtClean="0"/>
              <a:t> - review recruitment process e.g. job specification includes accommodations provided. What provisions are in place? e.g. computer software, print documents, etc.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42958" y="-3411760"/>
            <a:ext cx="712879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609006" y="3912492"/>
            <a:ext cx="1770069" cy="33904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260648"/>
            <a:ext cx="7704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000" b="1" dirty="0" smtClean="0"/>
              <a:t>Reflections: Developing </a:t>
            </a:r>
            <a:r>
              <a:rPr lang="en-CA" sz="4000" b="1" dirty="0"/>
              <a:t>a space for employees with disabilities</a:t>
            </a:r>
          </a:p>
        </p:txBody>
      </p:sp>
    </p:spTree>
    <p:extLst>
      <p:ext uri="{BB962C8B-B14F-4D97-AF65-F5344CB8AC3E}">
        <p14:creationId xmlns:p14="http://schemas.microsoft.com/office/powerpoint/2010/main" val="2881645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CA" b="1" dirty="0" smtClean="0"/>
              <a:t>Demystify Perceptions</a:t>
            </a:r>
            <a:br>
              <a:rPr lang="en-CA" b="1" dirty="0" smtClean="0"/>
            </a:br>
            <a:endParaRPr lang="en-CA" b="1" dirty="0"/>
          </a:p>
        </p:txBody>
      </p:sp>
      <p:sp>
        <p:nvSpPr>
          <p:cNvPr id="8" name="Subtitle 7"/>
          <p:cNvSpPr>
            <a:spLocks noGrp="1"/>
          </p:cNvSpPr>
          <p:nvPr>
            <p:ph sz="half" idx="1"/>
          </p:nvPr>
        </p:nvSpPr>
        <p:spPr>
          <a:xfrm>
            <a:off x="601092" y="1196752"/>
            <a:ext cx="4114924" cy="5028331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CA" sz="3600" b="1" dirty="0" smtClean="0"/>
              <a:t>Myths 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Time consuming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Unreliable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Inefficient, low performance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Too much time off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Staff turnover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More accidents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CA" sz="2400" dirty="0" smtClean="0"/>
              <a:t>Accommodation is costly</a:t>
            </a:r>
            <a:endParaRPr lang="en-CA" sz="1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0" indent="0" algn="l">
              <a:buNone/>
            </a:pPr>
            <a:r>
              <a:rPr lang="en-CA" sz="1200" dirty="0" smtClean="0"/>
              <a:t>Sources: hrcouncil.ca; </a:t>
            </a:r>
            <a:r>
              <a:rPr lang="en-CA" sz="1200" dirty="0" smtClean="0">
                <a:hlinkClick r:id="rId3"/>
              </a:rPr>
              <a:t>www.hantscountycanada.org</a:t>
            </a:r>
            <a:endParaRPr lang="en-CA" sz="1200" dirty="0" smtClean="0"/>
          </a:p>
          <a:p>
            <a:pPr marL="0" indent="0" algn="l">
              <a:buNone/>
            </a:pPr>
            <a:r>
              <a:rPr lang="en-CA" sz="1200" dirty="0" smtClean="0"/>
              <a:t>**2001 Statistics Canada survey findings</a:t>
            </a:r>
          </a:p>
          <a:p>
            <a:pPr marL="0" indent="0" algn="l">
              <a:buNone/>
            </a:pP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4815427" y="1052736"/>
            <a:ext cx="3977640" cy="47593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3600" b="1" dirty="0" smtClean="0"/>
              <a:t>Findings</a:t>
            </a:r>
            <a:endParaRPr lang="en-CA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1662227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72% retention rate </a:t>
            </a:r>
            <a:r>
              <a:rPr lang="en-CA" sz="2400" dirty="0" smtClean="0">
                <a:solidFill>
                  <a:srgbClr val="FF0000"/>
                </a:solidFill>
              </a:rPr>
              <a:t>**</a:t>
            </a:r>
            <a:endParaRPr lang="en-CA" sz="24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Loyal &amp; dependable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DuPont study: </a:t>
            </a:r>
            <a:r>
              <a:rPr lang="en-CA" sz="1600" dirty="0"/>
              <a:t>90% rated average or better in job performance compared to 95% of employees without </a:t>
            </a:r>
            <a:r>
              <a:rPr lang="en-CA" sz="1600" dirty="0" smtClean="0"/>
              <a:t>disabilities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86% average or better performance rating </a:t>
            </a:r>
            <a:r>
              <a:rPr lang="en-CA" sz="1600" dirty="0" smtClean="0">
                <a:solidFill>
                  <a:srgbClr val="FF0000"/>
                </a:solidFill>
              </a:rPr>
              <a:t>**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Overall staff absenteeism decreases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/>
              <a:t>Safety records identical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1600" dirty="0" smtClean="0"/>
              <a:t>Less than 20% require any form of accommodation, </a:t>
            </a:r>
            <a:r>
              <a:rPr lang="en-CA" sz="1600" dirty="0"/>
              <a:t>majority </a:t>
            </a:r>
            <a:r>
              <a:rPr lang="en-CA" sz="1600" dirty="0" smtClean="0"/>
              <a:t>1 </a:t>
            </a:r>
            <a:r>
              <a:rPr lang="en-CA" sz="1600" dirty="0"/>
              <a:t>or 2 </a:t>
            </a:r>
            <a:endParaRPr lang="en-CA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 smtClean="0"/>
              <a:t>Social &amp; economic impact  </a:t>
            </a:r>
          </a:p>
          <a:p>
            <a:endParaRPr lang="en-CA" dirty="0" smtClean="0"/>
          </a:p>
          <a:p>
            <a:endParaRPr lang="en-CA" dirty="0"/>
          </a:p>
          <a:p>
            <a:endParaRPr lang="en-CA" dirty="0" smtClean="0"/>
          </a:p>
          <a:p>
            <a:endParaRPr lang="en-C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714" name="Line 2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1249363" y="5799138"/>
            <a:ext cx="7208837" cy="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627715" name="Line 3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 flipV="1">
            <a:off x="1242990" y="1898319"/>
            <a:ext cx="15875" cy="39163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22532" name="Text Box 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47800" y="5862638"/>
            <a:ext cx="678180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>
                <a:effectLst/>
              </a:rPr>
              <a:t>Employer</a:t>
            </a:r>
            <a:endParaRPr lang="en-US" dirty="0">
              <a:effectLst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 rot="-5400000">
            <a:off x="-908003" y="3759802"/>
            <a:ext cx="3709340" cy="36933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square">
            <a:normAutofit/>
          </a:bodyPr>
          <a:lstStyle/>
          <a:p>
            <a:pPr algn="ctr"/>
            <a:r>
              <a:rPr lang="en-US" dirty="0" smtClean="0"/>
              <a:t>People with Disabilities</a:t>
            </a:r>
            <a:endParaRPr lang="en-US" dirty="0">
              <a:effectLst/>
            </a:endParaRPr>
          </a:p>
        </p:txBody>
      </p:sp>
      <p:sp>
        <p:nvSpPr>
          <p:cNvPr id="627722" name="AutoShape 10"/>
          <p:cNvSpPr>
            <a:spLocks noChangeArrowheads="1"/>
          </p:cNvSpPr>
          <p:nvPr>
            <p:custDataLst>
              <p:tags r:id="rId6"/>
            </p:custDataLst>
          </p:nvPr>
        </p:nvSpPr>
        <p:spPr bwMode="invGray">
          <a:xfrm>
            <a:off x="1756484" y="4329094"/>
            <a:ext cx="2023428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/>
              <a:t>Recruitment process</a:t>
            </a:r>
          </a:p>
          <a:p>
            <a:pPr algn="ctr">
              <a:defRPr/>
            </a:pPr>
            <a:r>
              <a:rPr lang="en-US" sz="1600" dirty="0" smtClean="0"/>
              <a:t>(accommodation-HR)</a:t>
            </a:r>
            <a:endParaRPr lang="en-US" sz="1600" dirty="0"/>
          </a:p>
        </p:txBody>
      </p:sp>
      <p:sp>
        <p:nvSpPr>
          <p:cNvPr id="627725" name="AutoShape 13"/>
          <p:cNvSpPr>
            <a:spLocks noChangeArrowheads="1"/>
          </p:cNvSpPr>
          <p:nvPr>
            <p:custDataLst>
              <p:tags r:id="rId7"/>
            </p:custDataLst>
          </p:nvPr>
        </p:nvSpPr>
        <p:spPr bwMode="invGray">
          <a:xfrm>
            <a:off x="6335671" y="2089798"/>
            <a:ext cx="1743878" cy="1212785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/>
              <a:t>Job Retention</a:t>
            </a:r>
          </a:p>
          <a:p>
            <a:pPr>
              <a:defRPr/>
            </a:pPr>
            <a:r>
              <a:rPr lang="en-US" sz="1400" dirty="0" smtClean="0"/>
              <a:t>(continuous accommodation – policies, practices)</a:t>
            </a:r>
            <a:endParaRPr lang="en-US" sz="1400" dirty="0"/>
          </a:p>
        </p:txBody>
      </p:sp>
      <p:sp>
        <p:nvSpPr>
          <p:cNvPr id="627728" name="Rectangle 16"/>
          <p:cNvSpPr>
            <a:spLocks noGrp="1" noChangeArrowheads="1"/>
          </p:cNvSpPr>
          <p:nvPr>
            <p:ph type="title"/>
            <p:custDataLst>
              <p:tags r:id="rId8"/>
            </p:custDataLst>
          </p:nvPr>
        </p:nvSpPr>
        <p:spPr>
          <a:xfrm>
            <a:off x="841248" y="301752"/>
            <a:ext cx="80772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Tools for Employers</a:t>
            </a:r>
          </a:p>
        </p:txBody>
      </p:sp>
      <p:sp>
        <p:nvSpPr>
          <p:cNvPr id="17" name="AutoShape 10"/>
          <p:cNvSpPr>
            <a:spLocks noChangeArrowheads="1"/>
          </p:cNvSpPr>
          <p:nvPr>
            <p:custDataLst>
              <p:tags r:id="rId9"/>
            </p:custDataLst>
          </p:nvPr>
        </p:nvSpPr>
        <p:spPr bwMode="invGray">
          <a:xfrm>
            <a:off x="4191000" y="3276600"/>
            <a:ext cx="1893168" cy="1222157"/>
          </a:xfrm>
          <a:prstGeom prst="round2DiagRect">
            <a:avLst/>
          </a:prstGeom>
          <a:solidFill>
            <a:schemeClr val="bg1"/>
          </a:solidFill>
          <a:ln w="12700">
            <a:solidFill>
              <a:schemeClr val="tx2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45720" rIns="45720" anchor="ctr">
            <a:noAutofit/>
          </a:bodyPr>
          <a:lstStyle/>
          <a:p>
            <a:pPr algn="ctr">
              <a:defRPr/>
            </a:pPr>
            <a:r>
              <a:rPr lang="en-US" sz="2000" dirty="0" smtClean="0"/>
              <a:t>Job opportunity</a:t>
            </a:r>
          </a:p>
          <a:p>
            <a:pPr algn="ctr">
              <a:defRPr/>
            </a:pPr>
            <a:r>
              <a:rPr lang="en-US" sz="1600" dirty="0" smtClean="0"/>
              <a:t>(Flexibility, assistive devices, etc.)</a:t>
            </a:r>
            <a:endParaRPr lang="en-US" sz="1600" dirty="0"/>
          </a:p>
        </p:txBody>
      </p:sp>
      <p:sp>
        <p:nvSpPr>
          <p:cNvPr id="11" name="Freeform 15"/>
          <p:cNvSpPr>
            <a:spLocks/>
          </p:cNvSpPr>
          <p:nvPr>
            <p:custDataLst>
              <p:tags r:id="rId10"/>
            </p:custDataLst>
          </p:nvPr>
        </p:nvSpPr>
        <p:spPr bwMode="auto">
          <a:xfrm rot="21240482">
            <a:off x="2519412" y="1676400"/>
            <a:ext cx="3728988" cy="2313711"/>
          </a:xfrm>
          <a:custGeom>
            <a:avLst/>
            <a:gdLst/>
            <a:ahLst/>
            <a:cxnLst>
              <a:cxn ang="0">
                <a:pos x="0" y="1390"/>
              </a:cxn>
              <a:cxn ang="0">
                <a:pos x="1529" y="158"/>
              </a:cxn>
              <a:cxn ang="0">
                <a:pos x="1529" y="0"/>
              </a:cxn>
              <a:cxn ang="0">
                <a:pos x="2030" y="360"/>
              </a:cxn>
              <a:cxn ang="0">
                <a:pos x="1523" y="714"/>
              </a:cxn>
              <a:cxn ang="0">
                <a:pos x="1520" y="543"/>
              </a:cxn>
              <a:cxn ang="0">
                <a:pos x="0" y="1390"/>
              </a:cxn>
            </a:cxnLst>
            <a:rect l="0" t="0" r="r" b="b"/>
            <a:pathLst>
              <a:path w="2030" h="1390">
                <a:moveTo>
                  <a:pt x="0" y="1390"/>
                </a:moveTo>
                <a:cubicBezTo>
                  <a:pt x="131" y="796"/>
                  <a:pt x="676" y="220"/>
                  <a:pt x="1529" y="158"/>
                </a:cubicBezTo>
                <a:lnTo>
                  <a:pt x="1529" y="0"/>
                </a:lnTo>
                <a:lnTo>
                  <a:pt x="2030" y="360"/>
                </a:lnTo>
                <a:lnTo>
                  <a:pt x="1523" y="714"/>
                </a:lnTo>
                <a:lnTo>
                  <a:pt x="1520" y="543"/>
                </a:lnTo>
                <a:cubicBezTo>
                  <a:pt x="803" y="447"/>
                  <a:pt x="109" y="1123"/>
                  <a:pt x="0" y="1390"/>
                </a:cubicBezTo>
                <a:close/>
              </a:path>
            </a:pathLst>
          </a:custGeom>
          <a:gradFill rotWithShape="1">
            <a:gsLst>
              <a:gs pos="0">
                <a:schemeClr val="accent5"/>
              </a:gs>
              <a:gs pos="100000">
                <a:schemeClr val="accent4"/>
              </a:gs>
            </a:gsLst>
            <a:lin ang="18900000" scaled="1"/>
          </a:gra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 wrap="none" anchor="ctr">
            <a:noAutofit/>
          </a:bodyPr>
          <a:lstStyle/>
          <a:p>
            <a:pPr>
              <a:defRPr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Creating opportunities …</a:t>
            </a:r>
            <a:endParaRPr lang="en-CA" b="1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Include accessibility needs in HR practices</a:t>
            </a:r>
          </a:p>
          <a:p>
            <a:r>
              <a:rPr lang="en-CA" dirty="0" smtClean="0"/>
              <a:t>Develop a written process to record action plans for employees with disabilities</a:t>
            </a:r>
          </a:p>
          <a:p>
            <a:r>
              <a:rPr lang="en-CA" dirty="0" smtClean="0"/>
              <a:t>Create an Emergency Response Plan </a:t>
            </a:r>
          </a:p>
          <a:p>
            <a:r>
              <a:rPr lang="en-CA" dirty="0" smtClean="0"/>
              <a:t>Provide meaningful jobs = match skills/experiences</a:t>
            </a:r>
          </a:p>
          <a:p>
            <a:r>
              <a:rPr lang="en-CA" dirty="0" smtClean="0"/>
              <a:t>Look at strengths/abilities = contribution to diversification of products/services = increase profitability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407466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Creating spaces for people with disabilities: Accommodation tools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628800"/>
            <a:ext cx="8077200" cy="4608512"/>
          </a:xfrm>
        </p:spPr>
        <p:txBody>
          <a:bodyPr>
            <a:normAutofit/>
          </a:bodyPr>
          <a:lstStyle/>
          <a:p>
            <a:r>
              <a:rPr lang="en-US" b="1" dirty="0" smtClean="0"/>
              <a:t>Work schedule</a:t>
            </a:r>
          </a:p>
          <a:p>
            <a:pPr lvl="1"/>
            <a:r>
              <a:rPr lang="en-US" dirty="0" smtClean="0"/>
              <a:t>flexible schedule &amp; lunch breaks  to attend appointments or dietary restrictions</a:t>
            </a:r>
          </a:p>
          <a:p>
            <a:r>
              <a:rPr lang="en-US" b="1" dirty="0" smtClean="0"/>
              <a:t>Work environment</a:t>
            </a:r>
            <a:r>
              <a:rPr lang="en-US" dirty="0" smtClean="0"/>
              <a:t> – larger computer screen, telephone amplifier, accessible washroom, hallways &amp; offices, ergonomic equipment/tools</a:t>
            </a:r>
          </a:p>
          <a:p>
            <a:r>
              <a:rPr lang="en-US" b="1" dirty="0" smtClean="0"/>
              <a:t>Train staff</a:t>
            </a:r>
            <a:r>
              <a:rPr lang="en-US" dirty="0" smtClean="0"/>
              <a:t> – front line workers &amp; supervisors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nsRxtYgFhsQbQR2acPMN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x8rhPVNC2ZkJsgYQvjtV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8O3IgLtryNrFUJ6b9lR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iNleKja73hohXWjuz775t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SbIsX2HQuOqjOBqXA0jcY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Q6pMcljtk1MJ0De6E19B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Unk8vjtC9q0JAXtyxsX2O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cuf4iZwLgLEPe9Eifdx3u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zParF19LzvJyR9qw266In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ezdaKHeWyBnZyZ2cDqRSo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uhWvCQomImT50qU5y4Zn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7wNinuYvMzfZ5U1vBqhNh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97Sh4Wf3q9VkhYZEnvoz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7YHL0AN4yxWP6rbpeJii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8QIQoYhKAdhY0TAjVFglB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BBC8FAA-EEEF-4048-9536-A7C4512102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980</Words>
  <Application>Microsoft Office PowerPoint</Application>
  <PresentationFormat>On-screen Show (4:3)</PresentationFormat>
  <Paragraphs>157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Georgia</vt:lpstr>
      <vt:lpstr>Training</vt:lpstr>
      <vt:lpstr> Barriers to creating a space for employees with disabilities   What to consider when thinking about immigrants with disabilities   </vt:lpstr>
      <vt:lpstr>Consider…</vt:lpstr>
      <vt:lpstr>PowerPoint Presentation</vt:lpstr>
      <vt:lpstr>PowerPoint Presentation</vt:lpstr>
      <vt:lpstr>PowerPoint Presentation</vt:lpstr>
      <vt:lpstr>Demystify Perceptions </vt:lpstr>
      <vt:lpstr>Tools for Employers</vt:lpstr>
      <vt:lpstr>Creating opportunities …</vt:lpstr>
      <vt:lpstr>Creating spaces for people with disabilities: Accommodation tools</vt:lpstr>
      <vt:lpstr>Creating spaces for people with disabilities: Accommodation tools</vt:lpstr>
      <vt:lpstr>PowerPoint Presentation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2014-11-04T09:53:47Z</dcterms:created>
  <dcterms:modified xsi:type="dcterms:W3CDTF">2014-11-11T15:29:18Z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TC016745579991</vt:lpwstr>
  </property>
</Properties>
</file>